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4"/>
  </p:sldMasterIdLst>
  <p:notesMasterIdLst>
    <p:notesMasterId r:id="rId15"/>
  </p:notesMasterIdLst>
  <p:sldIdLst>
    <p:sldId id="276" r:id="rId5"/>
    <p:sldId id="275" r:id="rId6"/>
    <p:sldId id="265" r:id="rId7"/>
    <p:sldId id="280" r:id="rId8"/>
    <p:sldId id="266" r:id="rId9"/>
    <p:sldId id="267" r:id="rId10"/>
    <p:sldId id="259" r:id="rId11"/>
    <p:sldId id="258" r:id="rId12"/>
    <p:sldId id="260" r:id="rId13"/>
    <p:sldId id="27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FB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303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DF3000-2464-4313-84D0-BDCADFB76BFE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08B688-3D7B-4DF4-9F2A-8010A3BC8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139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08B688-3D7B-4DF4-9F2A-8010A3BC87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15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08B688-3D7B-4DF4-9F2A-8010A3BC87E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17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Explain radius and center on the circle.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08B688-3D7B-4DF4-9F2A-8010A3BC87E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902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Explain radius and center on the circle.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08B688-3D7B-4DF4-9F2A-8010A3BC87E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6396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Hands up 1,2,3 to indicate choice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08B688-3D7B-4DF4-9F2A-8010A3BC87E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7883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Hands up 1,2,3 to indicate choice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08B688-3D7B-4DF4-9F2A-8010A3BC87E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295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8/28/2022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303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557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05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79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197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193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359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441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518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05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34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8/28/2022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563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CC674-2E1D-43F2-B3E0-765130628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Distance Formula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C0B1D6B-A2FD-4FF7-AA05-E63C92099B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23807" y="1841099"/>
            <a:ext cx="10744386" cy="799947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1813EE2-A8DF-2E91-3066-023BEE5F12D5}"/>
              </a:ext>
            </a:extLst>
          </p:cNvPr>
          <p:cNvSpPr txBox="1"/>
          <p:nvPr/>
        </p:nvSpPr>
        <p:spPr>
          <a:xfrm>
            <a:off x="838200" y="3200400"/>
            <a:ext cx="108661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What is the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exact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distance between (-4,3) and (6,-1)?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What is the approximate distance? (Round to one decimal.)</a:t>
            </a:r>
          </a:p>
        </p:txBody>
      </p:sp>
    </p:spTree>
    <p:extLst>
      <p:ext uri="{BB962C8B-B14F-4D97-AF65-F5344CB8AC3E}">
        <p14:creationId xmlns:p14="http://schemas.microsoft.com/office/powerpoint/2010/main" val="2453795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3102C0E-DB0B-4386-A71B-BA009A658FDA}"/>
                  </a:ext>
                </a:extLst>
              </p:cNvPr>
              <p:cNvSpPr txBox="1"/>
              <p:nvPr/>
            </p:nvSpPr>
            <p:spPr>
              <a:xfrm>
                <a:off x="365760" y="441960"/>
                <a:ext cx="8168640" cy="19473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b="1" dirty="0">
                    <a:cs typeface="Times New Roman" panose="02020603050405020304" pitchFamily="18" charset="0"/>
                  </a:rPr>
                  <a:t>Ex 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    (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𝟏𝟔</m:t>
                    </m:r>
                  </m:oMath>
                </a14:m>
                <a:endParaRPr lang="en-US" sz="2400" b="1" dirty="0">
                  <a:cs typeface="Times New Roman" panose="02020603050405020304" pitchFamily="18" charset="0"/>
                </a:endParaRPr>
              </a:p>
              <a:p>
                <a:endParaRPr lang="en-US" sz="2400" b="1" dirty="0">
                  <a:cs typeface="Times New Roman" panose="02020603050405020304" pitchFamily="18" charset="0"/>
                </a:endParaRPr>
              </a:p>
              <a:p>
                <a:r>
                  <a:rPr lang="en-US" sz="2400" b="1" dirty="0">
                    <a:cs typeface="Times New Roman" panose="02020603050405020304" pitchFamily="18" charset="0"/>
                  </a:rPr>
                  <a:t>Where is the center of the circle?</a:t>
                </a:r>
              </a:p>
              <a:p>
                <a:r>
                  <a:rPr lang="en-US" sz="2400" b="1" dirty="0">
                    <a:cs typeface="Times New Roman" panose="02020603050405020304" pitchFamily="18" charset="0"/>
                  </a:rPr>
                  <a:t>What is the radius of the circle?</a:t>
                </a:r>
              </a:p>
              <a:p>
                <a:r>
                  <a:rPr lang="en-US" sz="2400" b="1" dirty="0">
                    <a:cs typeface="Times New Roman" panose="02020603050405020304" pitchFamily="18" charset="0"/>
                  </a:rPr>
                  <a:t>Graph the circle.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3102C0E-DB0B-4386-A71B-BA009A658F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" y="441960"/>
                <a:ext cx="8168640" cy="1947328"/>
              </a:xfrm>
              <a:prstGeom prst="rect">
                <a:avLst/>
              </a:prstGeom>
              <a:blipFill>
                <a:blip r:embed="rId2"/>
                <a:stretch>
                  <a:fillRect l="-1119" t="-1881" b="-59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Chart, bar chart&#10;&#10;Description automatically generated">
            <a:extLst>
              <a:ext uri="{FF2B5EF4-FFF2-40B4-BE49-F238E27FC236}">
                <a16:creationId xmlns:a16="http://schemas.microsoft.com/office/drawing/2014/main" id="{B5D117F2-A1FB-4CE5-A423-80B3DCB9A0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5381" y="829339"/>
            <a:ext cx="5199321" cy="5199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092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CC674-2E1D-43F2-B3E0-765130628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Midpoint Formula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E5E9702-ADD9-42A1-8D80-09BA06136D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360" y="1929384"/>
            <a:ext cx="10975440" cy="91055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0BE086A-EF7B-754B-CC62-665D984D06A6}"/>
              </a:ext>
            </a:extLst>
          </p:cNvPr>
          <p:cNvSpPr txBox="1"/>
          <p:nvPr/>
        </p:nvSpPr>
        <p:spPr>
          <a:xfrm>
            <a:off x="1018903" y="3429000"/>
            <a:ext cx="98885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What is the midpoint between (-4,3) and (6,-1)?</a:t>
            </a:r>
          </a:p>
        </p:txBody>
      </p:sp>
    </p:spTree>
    <p:extLst>
      <p:ext uri="{BB962C8B-B14F-4D97-AF65-F5344CB8AC3E}">
        <p14:creationId xmlns:p14="http://schemas.microsoft.com/office/powerpoint/2010/main" val="2019949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Content Placeholder 13" descr="Diagram&#10;&#10;Description automatically generated">
            <a:extLst>
              <a:ext uri="{FF2B5EF4-FFF2-40B4-BE49-F238E27FC236}">
                <a16:creationId xmlns:a16="http://schemas.microsoft.com/office/drawing/2014/main" id="{05D33B7A-DFEE-5B03-16D1-CE84257499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948" y="1841157"/>
            <a:ext cx="4911634" cy="4911634"/>
          </a:xfr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04EA2969-DF1E-5A16-753C-C8E69E890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5607" y="453382"/>
            <a:ext cx="10515600" cy="1325563"/>
          </a:xfrm>
        </p:spPr>
        <p:txBody>
          <a:bodyPr/>
          <a:lstStyle/>
          <a:p>
            <a:r>
              <a:rPr lang="en-US" dirty="0"/>
              <a:t> Circles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6E5310-1830-F44F-824A-DA303E6B1350}"/>
              </a:ext>
            </a:extLst>
          </p:cNvPr>
          <p:cNvSpPr txBox="1"/>
          <p:nvPr/>
        </p:nvSpPr>
        <p:spPr>
          <a:xfrm>
            <a:off x="5696464" y="1628507"/>
            <a:ext cx="619073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800" u="sng" dirty="0">
                <a:latin typeface="Arial" panose="020B0604020202020204" pitchFamily="34" charset="0"/>
                <a:cs typeface="Arial" panose="020B0604020202020204" pitchFamily="34" charset="0"/>
              </a:rPr>
              <a:t>circle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is the set of all points (x, y) that are equidistant from a point called the center of the circle.</a:t>
            </a: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 distance between the center and any point  (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x,y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) on the circle is the </a:t>
            </a:r>
            <a:r>
              <a:rPr lang="en-US" sz="1800" u="sng" dirty="0">
                <a:latin typeface="Arial" panose="020B0604020202020204" pitchFamily="34" charset="0"/>
                <a:cs typeface="Arial" panose="020B0604020202020204" pitchFamily="34" charset="0"/>
              </a:rPr>
              <a:t>radius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“r”.</a:t>
            </a:r>
          </a:p>
          <a:p>
            <a:endParaRPr lang="en-US" sz="1800" dirty="0">
              <a:cs typeface="Times New Roman" panose="020206030504050203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70458EC-091B-6A4A-F8A8-90F08CED9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152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110893C5-00B9-4CA0-B38C-C0C5F6E00B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65782" y="957375"/>
            <a:ext cx="10260436" cy="736375"/>
          </a:xfrm>
        </p:spPr>
      </p:pic>
      <p:pic>
        <p:nvPicPr>
          <p:cNvPr id="14" name="Content Placeholder 13" descr="Diagram&#10;&#10;Description automatically generated">
            <a:extLst>
              <a:ext uri="{FF2B5EF4-FFF2-40B4-BE49-F238E27FC236}">
                <a16:creationId xmlns:a16="http://schemas.microsoft.com/office/drawing/2014/main" id="{05D33B7A-DFEE-5B03-16D1-CE84257499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948" y="1841157"/>
            <a:ext cx="4911634" cy="4911634"/>
          </a:xfr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04EA2969-DF1E-5A16-753C-C8E69E890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5034" y="0"/>
            <a:ext cx="10515600" cy="1325563"/>
          </a:xfrm>
        </p:spPr>
        <p:txBody>
          <a:bodyPr/>
          <a:lstStyle/>
          <a:p>
            <a:r>
              <a:rPr lang="en-US" dirty="0"/>
              <a:t>Standard Form of Circles</a:t>
            </a:r>
          </a:p>
        </p:txBody>
      </p:sp>
    </p:spTree>
    <p:extLst>
      <p:ext uri="{BB962C8B-B14F-4D97-AF65-F5344CB8AC3E}">
        <p14:creationId xmlns:p14="http://schemas.microsoft.com/office/powerpoint/2010/main" val="3513835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17D45A2-6602-46E8-B24D-F4476021BB1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78391" y="1837875"/>
                <a:ext cx="10515600" cy="444624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For the circle shown…</a:t>
                </a:r>
              </a:p>
              <a:p>
                <a:pPr marL="0" indent="0">
                  <a:buNone/>
                </a:pPr>
                <a:r>
                  <a:rPr lang="en-US" sz="3600" b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What is the equation?</a:t>
                </a:r>
              </a:p>
              <a:p>
                <a:pPr marL="742950" indent="-742950">
                  <a:buFont typeface="+mj-lt"/>
                  <a:buAutoNum type="arabi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(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𝒙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+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𝟑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en-US" sz="3600" b="1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+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(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𝒙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−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𝟐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3600" b="1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600" b="1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3600" b="1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𝟓</m:t>
                        </m:r>
                      </m:e>
                    </m:rad>
                  </m:oMath>
                </a14:m>
                <a:endParaRPr lang="en-US" sz="3600" b="1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742950" indent="-742950">
                  <a:buFont typeface="+mj-lt"/>
                  <a:buAutoNum type="arabi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(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𝒙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−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𝟑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en-US" sz="3600" b="1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+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(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𝒙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+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𝟐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3600" b="1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600" b="1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=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𝟐𝟓</m:t>
                    </m:r>
                  </m:oMath>
                </a14:m>
                <a:endParaRPr lang="en-US" sz="3600" dirty="0"/>
              </a:p>
              <a:p>
                <a:pPr marL="742950" indent="-742950">
                  <a:buFont typeface="+mj-lt"/>
                  <a:buAutoNum type="arabi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(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𝒙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+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𝟑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en-US" sz="3600" b="1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+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(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𝒙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−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𝟐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3600" b="1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600" b="1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=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𝟐𝟓</m:t>
                    </m:r>
                  </m:oMath>
                </a14:m>
                <a:endParaRPr lang="en-US" sz="3600" dirty="0"/>
              </a:p>
              <a:p>
                <a:pPr marL="742950" indent="-742950">
                  <a:buFont typeface="+mj-lt"/>
                  <a:buAutoNum type="arabicPeriod"/>
                </a:pPr>
                <a:endParaRPr lang="en-US" sz="36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17D45A2-6602-46E8-B24D-F4476021BB1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8391" y="1837875"/>
                <a:ext cx="10515600" cy="4446249"/>
              </a:xfrm>
              <a:blipFill>
                <a:blip r:embed="rId3"/>
                <a:stretch>
                  <a:fillRect l="-2319" t="-24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110893C5-00B9-4CA0-B38C-C0C5F6E00B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695587" y="365125"/>
            <a:ext cx="10260436" cy="736375"/>
          </a:xfrm>
        </p:spPr>
      </p:pic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6F247C86-1DE3-2628-C94A-F0C2B6D86F8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109" y="1101500"/>
            <a:ext cx="5756500" cy="575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956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17D45A2-6602-46E8-B24D-F4476021BB1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929383"/>
                <a:ext cx="10515600" cy="4446249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sz="2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For the circle with equation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−6)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=9</m:t>
                    </m:r>
                  </m:oMath>
                </a14:m>
                <a:r>
                  <a:rPr lang="en-US" sz="36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…</a:t>
                </a:r>
              </a:p>
              <a:p>
                <a:pPr marL="0" indent="0">
                  <a:buNone/>
                </a:pPr>
                <a:r>
                  <a:rPr lang="en-US" sz="3600" b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What is the radius?</a:t>
                </a:r>
              </a:p>
              <a:p>
                <a:pPr marL="742950" indent="-742950">
                  <a:buFont typeface="+mj-lt"/>
                  <a:buAutoNum type="arabicPeriod"/>
                </a:pPr>
                <a:r>
                  <a:rPr lang="en-US" sz="36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81</a:t>
                </a:r>
              </a:p>
              <a:p>
                <a:pPr marL="742950" indent="-742950">
                  <a:buFont typeface="+mj-lt"/>
                  <a:buAutoNum type="arabicPeriod"/>
                </a:pPr>
                <a:r>
                  <a:rPr lang="en-US" sz="36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9</a:t>
                </a:r>
              </a:p>
              <a:p>
                <a:pPr marL="742950" indent="-74295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US" sz="3600" dirty="0">
                  <a:latin typeface="Cambria" panose="02040503050406030204" pitchFamily="18" charset="0"/>
                </a:endParaRPr>
              </a:p>
              <a:p>
                <a:pPr marL="742950" indent="-74295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en-US" sz="36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US" sz="36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17D45A2-6602-46E8-B24D-F4476021BB1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929383"/>
                <a:ext cx="10515600" cy="4446249"/>
              </a:xfrm>
              <a:blipFill>
                <a:blip r:embed="rId3"/>
                <a:stretch>
                  <a:fillRect l="-1797" t="-20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9B00DC2-DFBB-45BD-A524-7E00B7CDE8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410683" y="375611"/>
            <a:ext cx="11370634" cy="754688"/>
          </a:xfrm>
        </p:spPr>
      </p:pic>
    </p:spTree>
    <p:extLst>
      <p:ext uri="{BB962C8B-B14F-4D97-AF65-F5344CB8AC3E}">
        <p14:creationId xmlns:p14="http://schemas.microsoft.com/office/powerpoint/2010/main" val="2248378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CCE1569-9A1B-4499-AC38-FAA5160ECB51}"/>
              </a:ext>
            </a:extLst>
          </p:cNvPr>
          <p:cNvSpPr txBox="1"/>
          <p:nvPr/>
        </p:nvSpPr>
        <p:spPr>
          <a:xfrm>
            <a:off x="383059" y="469556"/>
            <a:ext cx="1169773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Given the center and the radius, write the equation for the circle in standard form.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lphaU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Center (-3,12)  and Radius = 8</a:t>
            </a:r>
          </a:p>
          <a:p>
            <a:pPr marL="457200" indent="-457200">
              <a:buAutoNum type="alphaU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lphaU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lphaU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lphaU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lphaU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Center (4,0) and Radius = 12</a:t>
            </a:r>
          </a:p>
          <a:p>
            <a:pPr marL="457200" indent="-457200">
              <a:buAutoNum type="alphaU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lphaU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lphaU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lphaU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lphaU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Center (5, 6.25) and Radius = 7.5</a:t>
            </a:r>
          </a:p>
        </p:txBody>
      </p:sp>
    </p:spTree>
    <p:extLst>
      <p:ext uri="{BB962C8B-B14F-4D97-AF65-F5344CB8AC3E}">
        <p14:creationId xmlns:p14="http://schemas.microsoft.com/office/powerpoint/2010/main" val="4227370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3102C0E-DB0B-4386-A71B-BA009A658FDA}"/>
                  </a:ext>
                </a:extLst>
              </p:cNvPr>
              <p:cNvSpPr txBox="1"/>
              <p:nvPr/>
            </p:nvSpPr>
            <p:spPr>
              <a:xfrm>
                <a:off x="365760" y="441960"/>
                <a:ext cx="8168640" cy="19473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b="1" dirty="0">
                    <a:cs typeface="Times New Roman" panose="02020603050405020304" pitchFamily="18" charset="0"/>
                  </a:rPr>
                  <a:t>Ex 1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    (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+(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en-US" sz="2400" b="1" dirty="0">
                            <a:cs typeface="Times New Roman" panose="02020603050405020304" pitchFamily="18" charset="0"/>
                          </a:rPr>
                          <m:t> </m:t>
                        </m:r>
                      </m:e>
                      <m:sup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endParaRPr lang="en-US" sz="2400" b="1" dirty="0">
                  <a:cs typeface="Times New Roman" panose="02020603050405020304" pitchFamily="18" charset="0"/>
                </a:endParaRPr>
              </a:p>
              <a:p>
                <a:endParaRPr lang="en-US" sz="2400" b="1" dirty="0">
                  <a:cs typeface="Times New Roman" panose="02020603050405020304" pitchFamily="18" charset="0"/>
                </a:endParaRPr>
              </a:p>
              <a:p>
                <a:r>
                  <a:rPr lang="en-US" sz="2400" b="1" dirty="0">
                    <a:cs typeface="Times New Roman" panose="02020603050405020304" pitchFamily="18" charset="0"/>
                  </a:rPr>
                  <a:t>Where is the center of the circle?</a:t>
                </a:r>
              </a:p>
              <a:p>
                <a:r>
                  <a:rPr lang="en-US" sz="2400" b="1" dirty="0">
                    <a:cs typeface="Times New Roman" panose="02020603050405020304" pitchFamily="18" charset="0"/>
                  </a:rPr>
                  <a:t>What is the radius of the circle?</a:t>
                </a:r>
              </a:p>
              <a:p>
                <a:r>
                  <a:rPr lang="en-US" sz="2400" b="1" dirty="0">
                    <a:cs typeface="Times New Roman" panose="02020603050405020304" pitchFamily="18" charset="0"/>
                  </a:rPr>
                  <a:t>Graph the circle.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3102C0E-DB0B-4386-A71B-BA009A658F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" y="441960"/>
                <a:ext cx="8168640" cy="1947328"/>
              </a:xfrm>
              <a:prstGeom prst="rect">
                <a:avLst/>
              </a:prstGeom>
              <a:blipFill>
                <a:blip r:embed="rId2"/>
                <a:stretch>
                  <a:fillRect l="-1119" t="-1881" b="-59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Chart, bar chart&#10;&#10;Description automatically generated">
            <a:extLst>
              <a:ext uri="{FF2B5EF4-FFF2-40B4-BE49-F238E27FC236}">
                <a16:creationId xmlns:a16="http://schemas.microsoft.com/office/drawing/2014/main" id="{B5D117F2-A1FB-4CE5-A423-80B3DCB9A0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5381" y="829339"/>
            <a:ext cx="5199321" cy="5199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10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3102C0E-DB0B-4386-A71B-BA009A658FDA}"/>
                  </a:ext>
                </a:extLst>
              </p:cNvPr>
              <p:cNvSpPr txBox="1"/>
              <p:nvPr/>
            </p:nvSpPr>
            <p:spPr>
              <a:xfrm>
                <a:off x="365760" y="441960"/>
                <a:ext cx="8168640" cy="19473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b="1" dirty="0">
                    <a:cs typeface="Times New Roman" panose="02020603050405020304" pitchFamily="18" charset="0"/>
                  </a:rPr>
                  <a:t>Ex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    (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+(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en-US" sz="2400" b="1" dirty="0">
                            <a:cs typeface="Times New Roman" panose="02020603050405020304" pitchFamily="18" charset="0"/>
                          </a:rPr>
                          <m:t> </m:t>
                        </m:r>
                      </m:e>
                      <m:sup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𝟖</m:t>
                    </m:r>
                  </m:oMath>
                </a14:m>
                <a:endParaRPr lang="en-US" sz="2400" b="1" dirty="0">
                  <a:cs typeface="Times New Roman" panose="02020603050405020304" pitchFamily="18" charset="0"/>
                </a:endParaRPr>
              </a:p>
              <a:p>
                <a:endParaRPr lang="en-US" sz="2400" b="1" dirty="0">
                  <a:cs typeface="Times New Roman" panose="02020603050405020304" pitchFamily="18" charset="0"/>
                </a:endParaRPr>
              </a:p>
              <a:p>
                <a:r>
                  <a:rPr lang="en-US" sz="2400" b="1" dirty="0">
                    <a:cs typeface="Times New Roman" panose="02020603050405020304" pitchFamily="18" charset="0"/>
                  </a:rPr>
                  <a:t>Where is the center of the circle?</a:t>
                </a:r>
              </a:p>
              <a:p>
                <a:r>
                  <a:rPr lang="en-US" sz="2400" b="1" dirty="0">
                    <a:cs typeface="Times New Roman" panose="02020603050405020304" pitchFamily="18" charset="0"/>
                  </a:rPr>
                  <a:t>What is the radius of the circle?</a:t>
                </a:r>
              </a:p>
              <a:p>
                <a:r>
                  <a:rPr lang="en-US" sz="2400" b="1" dirty="0">
                    <a:cs typeface="Times New Roman" panose="02020603050405020304" pitchFamily="18" charset="0"/>
                  </a:rPr>
                  <a:t>Graph the circle.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3102C0E-DB0B-4386-A71B-BA009A658F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" y="441960"/>
                <a:ext cx="8168640" cy="1947328"/>
              </a:xfrm>
              <a:prstGeom prst="rect">
                <a:avLst/>
              </a:prstGeom>
              <a:blipFill>
                <a:blip r:embed="rId2"/>
                <a:stretch>
                  <a:fillRect l="-1119" t="-1881" b="-59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Chart, bar chart&#10;&#10;Description automatically generated">
            <a:extLst>
              <a:ext uri="{FF2B5EF4-FFF2-40B4-BE49-F238E27FC236}">
                <a16:creationId xmlns:a16="http://schemas.microsoft.com/office/drawing/2014/main" id="{B5D117F2-A1FB-4CE5-A423-80B3DCB9A0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5381" y="829339"/>
            <a:ext cx="5199321" cy="5199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366081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0AB6D322B4104086D2CCA3FCCEE078" ma:contentTypeVersion="12" ma:contentTypeDescription="Create a new document." ma:contentTypeScope="" ma:versionID="c702cc275cd487e5ba7b2cb069cf3882">
  <xsd:schema xmlns:xsd="http://www.w3.org/2001/XMLSchema" xmlns:xs="http://www.w3.org/2001/XMLSchema" xmlns:p="http://schemas.microsoft.com/office/2006/metadata/properties" xmlns:ns3="f8ff507e-5972-4a7a-bcc8-ade9c34ef66a" targetNamespace="http://schemas.microsoft.com/office/2006/metadata/properties" ma:root="true" ma:fieldsID="fa8b386af6734b7c688a19b49de21b0d" ns3:_="">
    <xsd:import namespace="f8ff507e-5972-4a7a-bcc8-ade9c34ef66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igrationWizId" minOccurs="0"/>
                <xsd:element ref="ns3:MigrationWizIdPermissions" minOccurs="0"/>
                <xsd:element ref="ns3:MigrationWizIdVersion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ff507e-5972-4a7a-bcc8-ade9c34ef6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igrationWizId" ma:index="12" nillable="true" ma:displayName="MigrationWizId" ma:internalName="MigrationWizId">
      <xsd:simpleType>
        <xsd:restriction base="dms:Text"/>
      </xsd:simpleType>
    </xsd:element>
    <xsd:element name="MigrationWizIdPermissions" ma:index="13" nillable="true" ma:displayName="MigrationWizIdPermissions" ma:internalName="MigrationWizIdPermissions">
      <xsd:simpleType>
        <xsd:restriction base="dms:Text"/>
      </xsd:simpleType>
    </xsd:element>
    <xsd:element name="MigrationWizIdVersion" ma:index="14" nillable="true" ma:displayName="MigrationWizIdVersion" ma:internalName="MigrationWizIdVersion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grationWizId xmlns="f8ff507e-5972-4a7a-bcc8-ade9c34ef66a" xsi:nil="true"/>
    <MigrationWizIdVersion xmlns="f8ff507e-5972-4a7a-bcc8-ade9c34ef66a" xsi:nil="true"/>
    <MigrationWizIdPermissions xmlns="f8ff507e-5972-4a7a-bcc8-ade9c34ef66a" xsi:nil="true"/>
  </documentManagement>
</p:properties>
</file>

<file path=customXml/itemProps1.xml><?xml version="1.0" encoding="utf-8"?>
<ds:datastoreItem xmlns:ds="http://schemas.openxmlformats.org/officeDocument/2006/customXml" ds:itemID="{F7091FE4-2A30-4846-A264-A6C6E950E1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8ff507e-5972-4a7a-bcc8-ade9c34ef6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BABCE1C-AA40-49BC-A2C8-3826795D0DB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B7A115-FAA2-4F1E-ACF6-1B070187C52F}">
  <ds:schemaRefs>
    <ds:schemaRef ds:uri="http://schemas.microsoft.com/office/2006/metadata/properties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f8ff507e-5972-4a7a-bcc8-ade9c34ef66a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839</TotalTime>
  <Words>298</Words>
  <Application>Microsoft Office PowerPoint</Application>
  <PresentationFormat>Widescreen</PresentationFormat>
  <Paragraphs>64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Cambria</vt:lpstr>
      <vt:lpstr>Cambria Math</vt:lpstr>
      <vt:lpstr>Modern Love</vt:lpstr>
      <vt:lpstr>The Hand</vt:lpstr>
      <vt:lpstr>SketchyVTI</vt:lpstr>
      <vt:lpstr>Distance Formula</vt:lpstr>
      <vt:lpstr>Midpoint Formula</vt:lpstr>
      <vt:lpstr> Circles</vt:lpstr>
      <vt:lpstr>Standard Form of Circles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College Algebra</dc:title>
  <dc:creator>joanne kiriazes</dc:creator>
  <cp:lastModifiedBy>Melissa Sebert</cp:lastModifiedBy>
  <cp:revision>17</cp:revision>
  <dcterms:created xsi:type="dcterms:W3CDTF">2021-08-23T14:15:08Z</dcterms:created>
  <dcterms:modified xsi:type="dcterms:W3CDTF">2022-08-28T22:24:09Z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0x010100F80AB6D322B4104086D2CCA3FCCEE078</vt:lpwstr>
  </property>
</Properties>
</file>